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sldIdLst>
    <p:sldId id="256" r:id="rId2"/>
    <p:sldId id="26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57" r:id="rId12"/>
    <p:sldId id="258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1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8FBAD-E6BA-4D1D-BBAF-59FCB97820A7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C1A89-92B0-459E-BA33-5BBAFB62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6FF6D-2819-48D7-B847-7C4DE484B70A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776CE-AF8C-4494-967B-A1500C3C5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0F6E5-60C4-4336-89E5-B65EFCB248A3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21961-8A53-4D96-B761-2809FB515F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D1907-16F4-4D7A-BE79-4E6C7DFC22C0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CF5B8-A42D-43E2-BD98-58BC19090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28F8A-3F16-4A0E-A8D1-9EEF303C4BA9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463C4-2D72-4BE5-8864-0852A9A60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16665-D08E-45D0-8C7A-61CEAE486D8E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9DDD3-71DA-4331-B6F4-5BB271F5D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2725D-A8E5-446F-A57A-20EE481A5CFC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3EEEF-F710-483F-9D5C-9A2455056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F198B-4672-4A0D-8123-E695A51BF6AF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F05D4-6059-4CE3-9D41-26ED866ED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AA8DE-B8B5-4958-969B-88D53C07E171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E5D62-9853-442D-9792-D8EBE85B5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5B191-DFA8-4AA0-893E-38082198C7D0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82E7E-B312-4ADB-9548-2B929D7AA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68E20-9B99-433C-938D-9129A39A9B30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0A77E-98D2-45B0-83D3-D8759F452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26D3B7-26EC-4EDB-8643-B3E2A2233FCB}" type="datetime1">
              <a:rPr lang="ru-RU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94DA30-F90B-4DA0-A28B-C97C98755D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Решение задач на сплавы и растворы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Решение задач с помощью таблицы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829A5680-8646-4342-B99B-4D339F36B3D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643182"/>
          <a:ext cx="8501122" cy="374042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335048"/>
                <a:gridCol w="2484095"/>
                <a:gridCol w="1738866"/>
                <a:gridCol w="1943113"/>
              </a:tblGrid>
              <a:tr h="28053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растворов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, смесей, сплавов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Масса основного вещества</a:t>
                      </a:r>
                      <a:endParaRPr lang="ru-RU" sz="2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</a:t>
                      </a:r>
                      <a:endParaRPr lang="ru-RU" sz="2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Масса раствора (смеси, сплава)</a:t>
                      </a:r>
                      <a:endParaRPr lang="en-US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</a:t>
                      </a:r>
                      <a:endParaRPr lang="ru-RU" sz="20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содержания вещества</a:t>
                      </a:r>
                      <a:endParaRPr lang="en-US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α</a:t>
                      </a:r>
                      <a:endParaRPr lang="ru-RU" sz="32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9351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Способ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№2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9D1907-16F4-4D7A-BE79-4E6C7DFC22C0}" type="datetime1">
              <a:rPr lang="ru-RU" smtClean="0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CF5B8-A42D-43E2-BD98-58BC190906D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428604"/>
            <a:ext cx="8642350" cy="1641475"/>
          </a:xfrm>
        </p:spPr>
        <p:txBody>
          <a:bodyPr/>
          <a:lstStyle/>
          <a:p>
            <a:pPr algn="l"/>
            <a:r>
              <a:rPr lang="ru-RU" sz="2000" dirty="0" smtClean="0"/>
              <a:t>Имеются два сосуда с растворами различной концентрации. Первый содержит 30кг раствора, а второй 20кг раствора. Если эти растворы смешать , то получится раствор, содержащий 68% кислоты. Если смешать равные массы этих растворов , то получится раствор, содержащий 70% кислоты. Сколько кг кислоты содержится в первом растворе?</a:t>
            </a:r>
            <a:endParaRPr lang="ru-RU" sz="2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71736" y="1857364"/>
          <a:ext cx="6038796" cy="34814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9699"/>
                <a:gridCol w="1509699"/>
                <a:gridCol w="1509699"/>
                <a:gridCol w="1509699"/>
              </a:tblGrid>
              <a:tr h="6039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m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M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800" dirty="0" smtClean="0"/>
                        <a:t>α</a:t>
                      </a:r>
                      <a:endParaRPr lang="ru-RU" sz="2800" dirty="0"/>
                    </a:p>
                  </a:txBody>
                  <a:tcPr/>
                </a:tc>
              </a:tr>
              <a:tr h="95916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I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  30х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ах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30кг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 а кг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x</a:t>
                      </a:r>
                      <a:endParaRPr lang="ru-RU" sz="2400" dirty="0"/>
                    </a:p>
                  </a:txBody>
                  <a:tcPr/>
                </a:tc>
              </a:tr>
              <a:tr h="95916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II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II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20у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ау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   20кг</a:t>
                      </a:r>
                    </a:p>
                    <a:p>
                      <a:pPr algn="ctr"/>
                      <a:r>
                        <a:rPr lang="ru-RU" sz="2400" dirty="0" smtClean="0"/>
                        <a:t>   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2400" baseline="0" dirty="0" smtClean="0">
                          <a:solidFill>
                            <a:srgbClr val="FF0000"/>
                          </a:solidFill>
                        </a:rPr>
                        <a:t>  кг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y</a:t>
                      </a:r>
                      <a:endParaRPr lang="ru-RU" sz="2400" dirty="0"/>
                    </a:p>
                  </a:txBody>
                  <a:tcPr/>
                </a:tc>
              </a:tr>
              <a:tr h="95916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I+II</a:t>
                      </a:r>
                    </a:p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I+II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30х+20у</a:t>
                      </a:r>
                    </a:p>
                    <a:p>
                      <a:pPr algn="ctr"/>
                      <a:r>
                        <a:rPr lang="ru-RU" sz="2400" dirty="0" err="1" smtClean="0">
                          <a:solidFill>
                            <a:srgbClr val="FF0000"/>
                          </a:solidFill>
                        </a:rPr>
                        <a:t>ах+ау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30+20</a:t>
                      </a:r>
                      <a:r>
                        <a:rPr lang="ru-RU" sz="2400" baseline="0" dirty="0" smtClean="0"/>
                        <a:t> кг</a:t>
                      </a:r>
                    </a:p>
                    <a:p>
                      <a:pPr algn="ctr"/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>
                          <a:solidFill>
                            <a:srgbClr val="FF0000"/>
                          </a:solidFill>
                        </a:rPr>
                        <a:t>а+а</a:t>
                      </a:r>
                      <a:r>
                        <a:rPr lang="ru-RU" sz="2400" baseline="0" dirty="0" smtClean="0">
                          <a:solidFill>
                            <a:srgbClr val="FF0000"/>
                          </a:solidFill>
                        </a:rPr>
                        <a:t> кг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0,68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</a:rPr>
                        <a:t>0,7</a:t>
                      </a:r>
                      <a:endParaRPr lang="ru-RU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Молния 7"/>
          <p:cNvSpPr/>
          <p:nvPr/>
        </p:nvSpPr>
        <p:spPr>
          <a:xfrm rot="20555191">
            <a:off x="971600" y="5085184"/>
            <a:ext cx="2088232" cy="504056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419871" y="5429264"/>
          <a:ext cx="3941221" cy="1024072"/>
        </p:xfrm>
        <a:graphic>
          <a:graphicData uri="http://schemas.openxmlformats.org/presentationml/2006/ole">
            <p:oleObj spid="_x0000_s1027" name="Формула" r:id="rId3" imgW="1358640" imgH="457200" progId="Equation.3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0034" y="3000372"/>
          <a:ext cx="1746246" cy="444275"/>
        </p:xfrm>
        <a:graphic>
          <a:graphicData uri="http://schemas.openxmlformats.org/presentationml/2006/ole">
            <p:oleObj spid="_x0000_s1028" name="Equation" r:id="rId4" imgW="6476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9D1907-16F4-4D7A-BE79-4E6C7DFC22C0}" type="datetime1">
              <a:rPr lang="ru-RU" smtClean="0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DCF5B8-A42D-43E2-BD98-58BC190906D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539552" y="764704"/>
          <a:ext cx="3027363" cy="1019175"/>
        </p:xfrm>
        <a:graphic>
          <a:graphicData uri="http://schemas.openxmlformats.org/presentationml/2006/ole">
            <p:oleObj spid="_x0000_s2050" name="Формула" r:id="rId3" imgW="1358640" imgH="457200" progId="Equation.3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067944" y="764704"/>
          <a:ext cx="3111500" cy="1019175"/>
        </p:xfrm>
        <a:graphic>
          <a:graphicData uri="http://schemas.openxmlformats.org/presentationml/2006/ole">
            <p:oleObj spid="_x0000_s2051" name="Формула" r:id="rId4" imgW="1396800" imgH="457200" progId="Equation.3">
              <p:embed/>
            </p:oleObj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755576" y="1844824"/>
          <a:ext cx="5119688" cy="3086100"/>
        </p:xfrm>
        <a:graphic>
          <a:graphicData uri="http://schemas.openxmlformats.org/presentationml/2006/ole">
            <p:oleObj spid="_x0000_s2052" name="Формула" r:id="rId5" imgW="2298600" imgH="1384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AAA8DE-B8B5-4958-969B-88D53C07E171}" type="datetime1">
              <a:rPr lang="ru-RU" smtClean="0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E5D62-9853-442D-9792-D8EBE85B58B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404664"/>
            <a:ext cx="898617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Смешав 30-процентный и 60 – процентный  растворы кислоты и добавив </a:t>
            </a:r>
          </a:p>
          <a:p>
            <a:r>
              <a:rPr lang="ru-RU" b="1" dirty="0" smtClean="0"/>
              <a:t>10кг чистой воды , получили 36-процентный раствор кислоты. Если бы </a:t>
            </a:r>
          </a:p>
          <a:p>
            <a:r>
              <a:rPr lang="ru-RU" b="1" dirty="0" smtClean="0"/>
              <a:t>вместо 10кг воды добавили 10 кг 50 –процентного раствора, то получили</a:t>
            </a:r>
          </a:p>
          <a:p>
            <a:r>
              <a:rPr lang="ru-RU" b="1" dirty="0" smtClean="0"/>
              <a:t> бы 41-процентный раствор кислоты. Сколько килограммов 30-процентного</a:t>
            </a:r>
          </a:p>
          <a:p>
            <a:r>
              <a:rPr lang="ru-RU" b="1" dirty="0" smtClean="0"/>
              <a:t> раствора использовали для получения смеси?</a:t>
            </a:r>
            <a:endParaRPr lang="ru-RU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35696" y="1988840"/>
          <a:ext cx="7056784" cy="39728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4196"/>
                <a:gridCol w="1764196"/>
                <a:gridCol w="1764196"/>
                <a:gridCol w="1764196"/>
              </a:tblGrid>
              <a:tr h="6300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 </a:t>
                      </a:r>
                      <a:r>
                        <a:rPr lang="en-US" sz="3200" dirty="0" smtClean="0"/>
                        <a:t>m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 M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sz="3200" dirty="0" smtClean="0"/>
                        <a:t>α</a:t>
                      </a:r>
                      <a:endParaRPr lang="ru-RU" sz="3200" dirty="0"/>
                    </a:p>
                  </a:txBody>
                  <a:tcPr/>
                </a:tc>
              </a:tr>
              <a:tr h="63007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  </a:t>
                      </a:r>
                      <a:r>
                        <a:rPr lang="ru-RU" sz="2400" dirty="0" smtClean="0"/>
                        <a:t>0,3х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0,3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63007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0,6у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0,6</a:t>
                      </a:r>
                      <a:endParaRPr lang="ru-RU" sz="2400" dirty="0"/>
                    </a:p>
                  </a:txBody>
                  <a:tcPr/>
                </a:tc>
              </a:tr>
              <a:tr h="63007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</a:rPr>
                        <a:t>III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III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</a:p>
                    <a:p>
                      <a:pPr algn="ctr"/>
                      <a:r>
                        <a:rPr lang="ru-RU" sz="2400" dirty="0" smtClean="0"/>
                        <a:t>10∙0,5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10</a:t>
                      </a:r>
                      <a:r>
                        <a:rPr lang="ru-RU" sz="2400" dirty="0" smtClean="0"/>
                        <a:t>кг</a:t>
                      </a:r>
                    </a:p>
                    <a:p>
                      <a:pPr algn="ctr"/>
                      <a:r>
                        <a:rPr lang="ru-RU" sz="2400" dirty="0" smtClean="0"/>
                        <a:t>10кг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0,5</a:t>
                      </a:r>
                      <a:endParaRPr lang="ru-RU" sz="2400" dirty="0"/>
                    </a:p>
                  </a:txBody>
                  <a:tcPr/>
                </a:tc>
              </a:tr>
              <a:tr h="63007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I+II+III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I+II+III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0,3х+0,6у+0</a:t>
                      </a:r>
                    </a:p>
                    <a:p>
                      <a:pPr algn="ctr"/>
                      <a:r>
                        <a:rPr lang="ru-RU" sz="2400" dirty="0" smtClean="0"/>
                        <a:t>0,3х+0,6у+5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х+у+10</a:t>
                      </a:r>
                    </a:p>
                    <a:p>
                      <a:pPr algn="ctr"/>
                      <a:r>
                        <a:rPr lang="ru-RU" sz="2400" dirty="0" smtClean="0"/>
                        <a:t>х+у+10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0,36</a:t>
                      </a:r>
                    </a:p>
                    <a:p>
                      <a:pPr algn="ctr"/>
                      <a:r>
                        <a:rPr lang="ru-RU" sz="2400" dirty="0" smtClean="0"/>
                        <a:t>0,41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AAA8DE-B8B5-4958-969B-88D53C07E171}" type="datetime1">
              <a:rPr lang="ru-RU" smtClean="0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E5D62-9853-442D-9792-D8EBE85B58B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877888" y="908050"/>
          <a:ext cx="7648575" cy="1296988"/>
        </p:xfrm>
        <a:graphic>
          <a:graphicData uri="http://schemas.openxmlformats.org/presentationml/2006/ole">
            <p:oleObj spid="_x0000_s38914" name="Формула" r:id="rId3" imgW="2082600" imgH="457200" progId="Equation.3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9912" y="350100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60кг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Компоненты задач на смеси и сплавы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A64D4F35-0D79-4AC6-BF8D-9EB9C6A7A97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357422" y="5214950"/>
          <a:ext cx="1456134" cy="1100190"/>
        </p:xfrm>
        <a:graphic>
          <a:graphicData uri="http://schemas.openxmlformats.org/presentationml/2006/ole">
            <p:oleObj spid="_x0000_s23554" name="Формула" r:id="rId3" imgW="482400" imgH="393480" progId="Equation.3">
              <p:embed/>
            </p:oleObj>
          </a:graphicData>
        </a:graphic>
      </p:graphicFrame>
      <p:sp>
        <p:nvSpPr>
          <p:cNvPr id="1037" name="TextBox 12"/>
          <p:cNvSpPr txBox="1">
            <a:spLocks noChangeArrowheads="1"/>
          </p:cNvSpPr>
          <p:nvPr/>
        </p:nvSpPr>
        <p:spPr bwMode="auto">
          <a:xfrm>
            <a:off x="3929058" y="5429264"/>
            <a:ext cx="4714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Массовая доля основного вещества (концентрация)</a:t>
            </a:r>
          </a:p>
        </p:txBody>
      </p:sp>
      <p:graphicFrame>
        <p:nvGraphicFramePr>
          <p:cNvPr id="23558" name="Object 2"/>
          <p:cNvGraphicFramePr>
            <a:graphicFrameLocks noChangeAspect="1"/>
          </p:cNvGraphicFramePr>
          <p:nvPr/>
        </p:nvGraphicFramePr>
        <p:xfrm>
          <a:off x="2928926" y="1285860"/>
          <a:ext cx="2245844" cy="571504"/>
        </p:xfrm>
        <a:graphic>
          <a:graphicData uri="http://schemas.openxmlformats.org/presentationml/2006/ole">
            <p:oleObj spid="_x0000_s23558" name="Equation" r:id="rId4" imgW="647640" imgH="177480" progId="Equation.3">
              <p:embed/>
            </p:oleObj>
          </a:graphicData>
        </a:graphic>
      </p:graphicFrame>
      <p:graphicFrame>
        <p:nvGraphicFramePr>
          <p:cNvPr id="23559" name="Содержимое 5"/>
          <p:cNvGraphicFramePr>
            <a:graphicFrameLocks noChangeAspect="1"/>
          </p:cNvGraphicFramePr>
          <p:nvPr/>
        </p:nvGraphicFramePr>
        <p:xfrm>
          <a:off x="1500166" y="2143116"/>
          <a:ext cx="6168178" cy="2000264"/>
        </p:xfrm>
        <a:graphic>
          <a:graphicData uri="http://schemas.openxmlformats.org/presentationml/2006/ole">
            <p:oleObj spid="_x0000_s23559" name="Equation" r:id="rId5" imgW="2349360" imgH="8888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0" y="1700808"/>
            <a:ext cx="9286875" cy="2103438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Решение задач с помощью модели - схемы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85720" y="3857628"/>
            <a:ext cx="8501062" cy="1143000"/>
            <a:chOff x="214282" y="2643182"/>
            <a:chExt cx="8501122" cy="1143008"/>
          </a:xfrm>
        </p:grpSpPr>
        <p:sp>
          <p:nvSpPr>
            <p:cNvPr id="23557" name="Прямоугольник 13"/>
            <p:cNvSpPr>
              <a:spLocks noChangeArrowheads="1"/>
            </p:cNvSpPr>
            <p:nvPr/>
          </p:nvSpPr>
          <p:spPr bwMode="auto">
            <a:xfrm>
              <a:off x="214282" y="2643182"/>
              <a:ext cx="2428892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 dirty="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3558" name="TextBox 14"/>
            <p:cNvSpPr txBox="1">
              <a:spLocks noChangeArrowheads="1"/>
            </p:cNvSpPr>
            <p:nvPr/>
          </p:nvSpPr>
          <p:spPr bwMode="auto">
            <a:xfrm>
              <a:off x="2714612" y="2857496"/>
              <a:ext cx="4286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+</a:t>
              </a:r>
            </a:p>
          </p:txBody>
        </p:sp>
        <p:sp>
          <p:nvSpPr>
            <p:cNvPr id="23559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23560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23561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cxnSp>
          <p:nvCxnSpPr>
            <p:cNvPr id="23562" name="Прямая соединительная линия 19"/>
            <p:cNvCxnSpPr>
              <a:cxnSpLocks noChangeShapeType="1"/>
              <a:stCxn id="23557" idx="0"/>
              <a:endCxn id="23557" idx="2"/>
            </p:cNvCxnSpPr>
            <p:nvPr/>
          </p:nvCxnSpPr>
          <p:spPr bwMode="auto">
            <a:xfrm rot="16200000" flipH="1">
              <a:off x="857224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563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564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8974D-BB3E-4DE2-A7D8-AF68AB30034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Способ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№1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Заголовок 1"/>
          <p:cNvSpPr>
            <a:spLocks noGrp="1"/>
          </p:cNvSpPr>
          <p:nvPr>
            <p:ph type="title"/>
          </p:nvPr>
        </p:nvSpPr>
        <p:spPr>
          <a:xfrm>
            <a:off x="285721" y="285728"/>
            <a:ext cx="8572560" cy="1933576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Имеется два сплава меди и свинца. Один сплав содержит 15% меди, а другой 65% меди. Сколько нужно взять каждого сплава, чтобы получилось 200г сплава, содержащего 30% меди?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214313" y="2714625"/>
            <a:ext cx="8501062" cy="1143000"/>
            <a:chOff x="214282" y="2643182"/>
            <a:chExt cx="8501122" cy="1143008"/>
          </a:xfrm>
        </p:grpSpPr>
        <p:sp>
          <p:nvSpPr>
            <p:cNvPr id="3096" name="Прямоугольник 13"/>
            <p:cNvSpPr>
              <a:spLocks noChangeArrowheads="1"/>
            </p:cNvSpPr>
            <p:nvPr/>
          </p:nvSpPr>
          <p:spPr bwMode="auto">
            <a:xfrm>
              <a:off x="214282" y="2643182"/>
              <a:ext cx="2428892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3097" name="TextBox 14"/>
            <p:cNvSpPr txBox="1">
              <a:spLocks noChangeArrowheads="1"/>
            </p:cNvSpPr>
            <p:nvPr/>
          </p:nvSpPr>
          <p:spPr bwMode="auto">
            <a:xfrm>
              <a:off x="2714612" y="2857496"/>
              <a:ext cx="4286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+</a:t>
              </a:r>
            </a:p>
          </p:txBody>
        </p:sp>
        <p:sp>
          <p:nvSpPr>
            <p:cNvPr id="3098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3099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3100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cxnSp>
          <p:nvCxnSpPr>
            <p:cNvPr id="3101" name="Прямая соединительная линия 19"/>
            <p:cNvCxnSpPr>
              <a:cxnSpLocks noChangeShapeType="1"/>
              <a:stCxn id="3096" idx="0"/>
              <a:endCxn id="3096" idx="2"/>
            </p:cNvCxnSpPr>
            <p:nvPr/>
          </p:nvCxnSpPr>
          <p:spPr bwMode="auto">
            <a:xfrm rot="16200000" flipH="1">
              <a:off x="857224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3102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3103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5720" y="2214554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МЕДЬ</a:t>
            </a:r>
            <a:endParaRPr lang="ru-RU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86116" y="2214554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МЕДЬ</a:t>
            </a:r>
            <a:endParaRPr lang="ru-RU" dirty="0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215074" y="2143116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/>
              <a:t>МЕДЬ</a:t>
            </a:r>
            <a:endParaRPr lang="ru-RU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5720" y="3000372"/>
            <a:ext cx="107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15%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286116" y="3000372"/>
            <a:ext cx="1071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65%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86512" y="2857496"/>
            <a:ext cx="107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30%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143768" y="3857628"/>
            <a:ext cx="11430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/>
              <a:t>200 г.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29000" y="3857625"/>
            <a:ext cx="21431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/>
              <a:t>(200 – </a:t>
            </a:r>
            <a:r>
              <a:rPr lang="ru-RU" sz="2400" dirty="0" err="1"/>
              <a:t>х</a:t>
            </a:r>
            <a:r>
              <a:rPr lang="ru-RU" sz="2400" dirty="0"/>
              <a:t>) г.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071538" y="3929066"/>
            <a:ext cx="71435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err="1"/>
              <a:t>х</a:t>
            </a:r>
            <a:r>
              <a:rPr lang="ru-RU" sz="2400" dirty="0"/>
              <a:t> г.</a:t>
            </a: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2143108" y="4357694"/>
          <a:ext cx="3857652" cy="478890"/>
        </p:xfrm>
        <a:graphic>
          <a:graphicData uri="http://schemas.openxmlformats.org/presentationml/2006/ole">
            <p:oleObj spid="_x0000_s16386" name="Формула" r:id="rId3" imgW="2094591" imgH="215806" progId="Equation.3">
              <p:embed/>
            </p:oleObj>
          </a:graphicData>
        </a:graphic>
      </p:graphicFrame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85720" y="4786322"/>
            <a:ext cx="8572530" cy="184665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Решив это уравнение, получаем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х=140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При этом значении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выражение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200-х=60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означает, что первого сплава надо взять140г, а второго-60г.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Ответ:140г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60г.</a:t>
            </a:r>
          </a:p>
          <a:p>
            <a:endParaRPr lang="ru-RU" dirty="0"/>
          </a:p>
        </p:txBody>
      </p:sp>
      <p:sp>
        <p:nvSpPr>
          <p:cNvPr id="36" name="Номер слайда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02BDC9-6212-4E20-B11D-4269424D92C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3" grpId="0"/>
      <p:bldP spid="24" grpId="0"/>
      <p:bldP spid="25" grpId="0"/>
      <p:bldP spid="26" grpId="0"/>
      <p:bldP spid="27" grpId="0"/>
      <p:bldP spid="28" grpId="0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539750" y="3141663"/>
            <a:ext cx="187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3276600" y="1844675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500034" y="357166"/>
            <a:ext cx="7777163" cy="1209675"/>
          </a:xfrm>
          <a:prstGeom prst="rect">
            <a:avLst/>
          </a:prstGeom>
          <a:solidFill>
            <a:srgbClr val="99FF66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913" name="Text Box 49"/>
          <p:cNvSpPr txBox="1">
            <a:spLocks noChangeArrowheads="1"/>
          </p:cNvSpPr>
          <p:nvPr/>
        </p:nvSpPr>
        <p:spPr bwMode="auto">
          <a:xfrm>
            <a:off x="642910" y="428604"/>
            <a:ext cx="73850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000000"/>
                </a:solidFill>
              </a:rPr>
              <a:t>Смешали 30 </a:t>
            </a:r>
            <a:r>
              <a:rPr lang="en-US" b="1" dirty="0" smtClean="0">
                <a:solidFill>
                  <a:srgbClr val="000000"/>
                </a:solidFill>
                <a:cs typeface="Tahoma" pitchFamily="34" charset="0"/>
              </a:rPr>
              <a:t>%</a:t>
            </a:r>
            <a:r>
              <a:rPr lang="ru-RU" b="1" dirty="0" smtClean="0">
                <a:solidFill>
                  <a:srgbClr val="000000"/>
                </a:solidFill>
                <a:cs typeface="Tahoma" pitchFamily="34" charset="0"/>
              </a:rPr>
              <a:t>  раствор </a:t>
            </a:r>
            <a:r>
              <a:rPr lang="ru-RU" b="1" dirty="0">
                <a:solidFill>
                  <a:srgbClr val="000000"/>
                </a:solidFill>
                <a:cs typeface="Tahoma" pitchFamily="34" charset="0"/>
              </a:rPr>
              <a:t>соляной кислоты с 10 </a:t>
            </a:r>
            <a:r>
              <a:rPr lang="en-US" b="1" dirty="0" smtClean="0">
                <a:solidFill>
                  <a:srgbClr val="000000"/>
                </a:solidFill>
                <a:cs typeface="Tahoma" pitchFamily="34" charset="0"/>
              </a:rPr>
              <a:t>%</a:t>
            </a:r>
            <a:r>
              <a:rPr lang="ru-RU" b="1" dirty="0" smtClean="0">
                <a:solidFill>
                  <a:srgbClr val="000000"/>
                </a:solidFill>
                <a:cs typeface="Tahoma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cs typeface="Tahoma" pitchFamily="34" charset="0"/>
              </a:rPr>
              <a:t>раствором и получили 600 г 15 </a:t>
            </a:r>
            <a:r>
              <a:rPr lang="en-US" b="1" dirty="0" smtClean="0">
                <a:solidFill>
                  <a:srgbClr val="000000"/>
                </a:solidFill>
                <a:cs typeface="Tahoma" pitchFamily="34" charset="0"/>
              </a:rPr>
              <a:t>%</a:t>
            </a:r>
            <a:r>
              <a:rPr lang="ru-RU" b="1" dirty="0" smtClean="0">
                <a:solidFill>
                  <a:srgbClr val="000000"/>
                </a:solidFill>
                <a:cs typeface="Tahoma" pitchFamily="34" charset="0"/>
              </a:rPr>
              <a:t> </a:t>
            </a:r>
            <a:r>
              <a:rPr lang="ru-RU" b="1" dirty="0">
                <a:solidFill>
                  <a:srgbClr val="000000"/>
                </a:solidFill>
                <a:cs typeface="Tahoma" pitchFamily="34" charset="0"/>
              </a:rPr>
              <a:t>раствора. Сколько граммов каждого раствора было взято</a:t>
            </a:r>
            <a:r>
              <a:rPr lang="en-US" b="1" dirty="0">
                <a:solidFill>
                  <a:srgbClr val="000000"/>
                </a:solidFill>
                <a:cs typeface="Tahoma" pitchFamily="34" charset="0"/>
              </a:rPr>
              <a:t>?</a:t>
            </a:r>
          </a:p>
        </p:txBody>
      </p:sp>
      <p:grpSp>
        <p:nvGrpSpPr>
          <p:cNvPr id="36" name="Группа 22"/>
          <p:cNvGrpSpPr>
            <a:grpSpLocks/>
          </p:cNvGrpSpPr>
          <p:nvPr/>
        </p:nvGrpSpPr>
        <p:grpSpPr bwMode="auto">
          <a:xfrm>
            <a:off x="285720" y="2214554"/>
            <a:ext cx="8501062" cy="1143000"/>
            <a:chOff x="214282" y="2643182"/>
            <a:chExt cx="8501122" cy="1143008"/>
          </a:xfrm>
        </p:grpSpPr>
        <p:sp>
          <p:nvSpPr>
            <p:cNvPr id="37" name="Прямоугольник 13"/>
            <p:cNvSpPr>
              <a:spLocks noChangeArrowheads="1"/>
            </p:cNvSpPr>
            <p:nvPr/>
          </p:nvSpPr>
          <p:spPr bwMode="auto">
            <a:xfrm>
              <a:off x="214282" y="2643182"/>
              <a:ext cx="2428892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30%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8" name="TextBox 14"/>
            <p:cNvSpPr txBox="1">
              <a:spLocks noChangeArrowheads="1"/>
            </p:cNvSpPr>
            <p:nvPr/>
          </p:nvSpPr>
          <p:spPr bwMode="auto">
            <a:xfrm>
              <a:off x="2714612" y="2857496"/>
              <a:ext cx="4286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+</a:t>
              </a:r>
            </a:p>
          </p:txBody>
        </p:sp>
        <p:sp>
          <p:nvSpPr>
            <p:cNvPr id="39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 dirty="0" smtClean="0">
                <a:latin typeface="Times New Roman" pitchFamily="18" charset="0"/>
              </a:endParaRP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 10%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40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41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 dirty="0" smtClean="0">
                <a:latin typeface="Times New Roman" pitchFamily="18" charset="0"/>
              </a:endParaRP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15%</a:t>
              </a:r>
              <a:endParaRPr lang="ru-RU" sz="2400" dirty="0">
                <a:latin typeface="Times New Roman" pitchFamily="18" charset="0"/>
              </a:endParaRPr>
            </a:p>
          </p:txBody>
        </p:sp>
        <p:cxnSp>
          <p:nvCxnSpPr>
            <p:cNvPr id="42" name="Прямая соединительная линия 19"/>
            <p:cNvCxnSpPr>
              <a:cxnSpLocks noChangeShapeType="1"/>
              <a:stCxn id="37" idx="0"/>
              <a:endCxn id="37" idx="2"/>
            </p:cNvCxnSpPr>
            <p:nvPr/>
          </p:nvCxnSpPr>
          <p:spPr bwMode="auto">
            <a:xfrm rot="16200000" flipH="1">
              <a:off x="857224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3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46" name="TextBox 45"/>
          <p:cNvSpPr txBox="1"/>
          <p:nvPr/>
        </p:nvSpPr>
        <p:spPr>
          <a:xfrm flipH="1">
            <a:off x="6929454" y="3429000"/>
            <a:ext cx="1168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600г</a:t>
            </a:r>
            <a:endParaRPr lang="en-US" sz="2400" b="1" i="1" dirty="0"/>
          </a:p>
        </p:txBody>
      </p:sp>
      <p:sp>
        <p:nvSpPr>
          <p:cNvPr id="47" name="TextBox 46"/>
          <p:cNvSpPr txBox="1"/>
          <p:nvPr/>
        </p:nvSpPr>
        <p:spPr>
          <a:xfrm>
            <a:off x="1142976" y="3429000"/>
            <a:ext cx="62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Х г</a:t>
            </a:r>
            <a:endParaRPr lang="en-US" sz="2400" i="1" dirty="0"/>
          </a:p>
        </p:txBody>
      </p:sp>
      <p:sp>
        <p:nvSpPr>
          <p:cNvPr id="48" name="TextBox 47"/>
          <p:cNvSpPr txBox="1"/>
          <p:nvPr/>
        </p:nvSpPr>
        <p:spPr>
          <a:xfrm>
            <a:off x="4143372" y="3500438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600-х г</a:t>
            </a:r>
            <a:endParaRPr lang="en-US" b="1" i="1" dirty="0"/>
          </a:p>
        </p:txBody>
      </p:sp>
      <p:graphicFrame>
        <p:nvGraphicFramePr>
          <p:cNvPr id="50" name="Объект 49"/>
          <p:cNvGraphicFramePr>
            <a:graphicFrameLocks noChangeAspect="1"/>
          </p:cNvGraphicFramePr>
          <p:nvPr/>
        </p:nvGraphicFramePr>
        <p:xfrm>
          <a:off x="2357422" y="4071942"/>
          <a:ext cx="4559425" cy="500066"/>
        </p:xfrm>
        <a:graphic>
          <a:graphicData uri="http://schemas.openxmlformats.org/presentationml/2006/ole">
            <p:oleObj spid="_x0000_s17410" name="Equation" r:id="rId3" imgW="1968480" imgH="215640" progId="Equation.3">
              <p:embed/>
            </p:oleObj>
          </a:graphicData>
        </a:graphic>
      </p:graphicFrame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285720" y="4786322"/>
            <a:ext cx="8572530" cy="184665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Решив это уравнение, получаем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х=150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этом значении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выражение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600-х=600-150=450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означает, что первого сплава надо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взять150г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второго-450г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Ответ:150г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450г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69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69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69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10" grpId="0" animBg="1"/>
      <p:bldP spid="36913" grpId="0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AAA8DE-B8B5-4958-969B-88D53C07E171}" type="datetime1">
              <a:rPr lang="ru-RU" smtClean="0"/>
              <a:pPr>
                <a:defRPr/>
              </a:pPr>
              <a:t>28.02.2018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8E5D62-9853-442D-9792-D8EBE85B58B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Rectangle 33"/>
          <p:cNvSpPr>
            <a:spLocks noChangeArrowheads="1"/>
          </p:cNvSpPr>
          <p:nvPr/>
        </p:nvSpPr>
        <p:spPr bwMode="auto">
          <a:xfrm>
            <a:off x="500034" y="357166"/>
            <a:ext cx="7777163" cy="1209675"/>
          </a:xfrm>
          <a:prstGeom prst="rect">
            <a:avLst/>
          </a:prstGeom>
          <a:solidFill>
            <a:srgbClr val="99FF66"/>
          </a:solidFill>
          <a:ln w="38100">
            <a:solidFill>
              <a:srgbClr val="66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57166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rgbClr val="000000"/>
                </a:solidFill>
              </a:rPr>
              <a:t>Имеется кусок сплава меди с оловом массой 15 кг, содержащий 40% меди. Сколько чистого олова надо прибавить к этому куску, чтобы получившийся новый сплав содержал 30 % меди</a:t>
            </a:r>
            <a:r>
              <a:rPr lang="en-US" b="1" dirty="0" smtClean="0">
                <a:solidFill>
                  <a:srgbClr val="000000"/>
                </a:solidFill>
              </a:rPr>
              <a:t>?</a:t>
            </a:r>
            <a:endParaRPr lang="ru-RU" b="1" dirty="0">
              <a:solidFill>
                <a:srgbClr val="000000"/>
              </a:solidFill>
            </a:endParaRPr>
          </a:p>
        </p:txBody>
      </p:sp>
      <p:grpSp>
        <p:nvGrpSpPr>
          <p:cNvPr id="7" name="Группа 22"/>
          <p:cNvGrpSpPr>
            <a:grpSpLocks/>
          </p:cNvGrpSpPr>
          <p:nvPr/>
        </p:nvGrpSpPr>
        <p:grpSpPr bwMode="auto">
          <a:xfrm>
            <a:off x="285720" y="2214554"/>
            <a:ext cx="8501062" cy="1143000"/>
            <a:chOff x="214282" y="2643182"/>
            <a:chExt cx="8501122" cy="1143008"/>
          </a:xfrm>
        </p:grpSpPr>
        <p:sp>
          <p:nvSpPr>
            <p:cNvPr id="8" name="Прямоугольник 13"/>
            <p:cNvSpPr>
              <a:spLocks noChangeArrowheads="1"/>
            </p:cNvSpPr>
            <p:nvPr/>
          </p:nvSpPr>
          <p:spPr bwMode="auto">
            <a:xfrm>
              <a:off x="214282" y="2643182"/>
              <a:ext cx="2428892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40%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2714612" y="2857496"/>
              <a:ext cx="4286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+</a:t>
              </a:r>
            </a:p>
          </p:txBody>
        </p:sp>
        <p:sp>
          <p:nvSpPr>
            <p:cNvPr id="10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 dirty="0" smtClean="0">
                <a:latin typeface="Times New Roman" pitchFamily="18" charset="0"/>
              </a:endParaRP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 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11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12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 dirty="0" smtClean="0">
                <a:latin typeface="Times New Roman" pitchFamily="18" charset="0"/>
              </a:endParaRP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30%</a:t>
              </a:r>
              <a:endParaRPr lang="ru-RU" sz="2400" dirty="0">
                <a:latin typeface="Times New Roman" pitchFamily="18" charset="0"/>
              </a:endParaRPr>
            </a:p>
          </p:txBody>
        </p:sp>
        <p:cxnSp>
          <p:nvCxnSpPr>
            <p:cNvPr id="13" name="Прямая соединительная линия 19"/>
            <p:cNvCxnSpPr>
              <a:cxnSpLocks noChangeShapeType="1"/>
              <a:stCxn id="8" idx="0"/>
              <a:endCxn id="8" idx="2"/>
            </p:cNvCxnSpPr>
            <p:nvPr/>
          </p:nvCxnSpPr>
          <p:spPr bwMode="auto">
            <a:xfrm rot="16200000" flipH="1">
              <a:off x="857224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4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5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6" name="TextBox 15"/>
          <p:cNvSpPr txBox="1"/>
          <p:nvPr/>
        </p:nvSpPr>
        <p:spPr>
          <a:xfrm>
            <a:off x="500034" y="1785926"/>
            <a:ext cx="721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медь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14480" y="1785926"/>
            <a:ext cx="822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олово</a:t>
            </a:r>
            <a:endParaRPr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71868" y="1785926"/>
            <a:ext cx="721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медь</a:t>
            </a:r>
            <a:endParaRPr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00826" y="1785926"/>
            <a:ext cx="721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медь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786314" y="1785926"/>
            <a:ext cx="822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олово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142976" y="3500438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15кг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429124" y="34290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х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572264" y="3429000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15+х</a:t>
            </a:r>
            <a:endParaRPr 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2428860" y="4000504"/>
          <a:ext cx="3824288" cy="500062"/>
        </p:xfrm>
        <a:graphic>
          <a:graphicData uri="http://schemas.openxmlformats.org/presentationml/2006/ole">
            <p:oleObj spid="_x0000_s19458" name="Equation" r:id="rId3" imgW="1650960" imgH="215640" progId="Equation.3">
              <p:embed/>
            </p:oleObj>
          </a:graphicData>
        </a:graphic>
      </p:graphicFrame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85720" y="4786322"/>
            <a:ext cx="8572530" cy="14773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Решив это уравнение, получаем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х=5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Ответ: 5 кг чистого олова нужно добавить, чтобы получить 30% сплав меди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Группа 22"/>
          <p:cNvGrpSpPr>
            <a:grpSpLocks/>
          </p:cNvGrpSpPr>
          <p:nvPr/>
        </p:nvGrpSpPr>
        <p:grpSpPr bwMode="auto">
          <a:xfrm>
            <a:off x="857224" y="2143118"/>
            <a:ext cx="6072212" cy="1143795"/>
            <a:chOff x="714352" y="4000514"/>
            <a:chExt cx="6072255" cy="1143803"/>
          </a:xfrm>
        </p:grpSpPr>
        <p:sp>
          <p:nvSpPr>
            <p:cNvPr id="43" name="Прямоугольник 13"/>
            <p:cNvSpPr>
              <a:spLocks noChangeArrowheads="1"/>
            </p:cNvSpPr>
            <p:nvPr/>
          </p:nvSpPr>
          <p:spPr bwMode="auto">
            <a:xfrm>
              <a:off x="714352" y="4000514"/>
              <a:ext cx="2428892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100-40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=60%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46" name="TextBox 16"/>
            <p:cNvSpPr txBox="1">
              <a:spLocks noChangeArrowheads="1"/>
            </p:cNvSpPr>
            <p:nvPr/>
          </p:nvSpPr>
          <p:spPr bwMode="auto">
            <a:xfrm>
              <a:off x="3500454" y="4214829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dirty="0"/>
                <a:t>=</a:t>
              </a:r>
            </a:p>
          </p:txBody>
        </p:sp>
        <p:sp>
          <p:nvSpPr>
            <p:cNvPr id="47" name="Прямоугольник 17"/>
            <p:cNvSpPr>
              <a:spLocks noChangeArrowheads="1"/>
            </p:cNvSpPr>
            <p:nvPr/>
          </p:nvSpPr>
          <p:spPr bwMode="auto">
            <a:xfrm>
              <a:off x="4286277" y="4000514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 sz="24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cxnSp>
          <p:nvCxnSpPr>
            <p:cNvPr id="48" name="Прямая соединительная линия 19"/>
            <p:cNvCxnSpPr>
              <a:cxnSpLocks noChangeShapeType="1"/>
              <a:stCxn id="43" idx="0"/>
              <a:endCxn id="43" idx="2"/>
            </p:cNvCxnSpPr>
            <p:nvPr/>
          </p:nvCxnSpPr>
          <p:spPr bwMode="auto">
            <a:xfrm rot="16200000" flipH="1">
              <a:off x="1357293" y="4572019"/>
              <a:ext cx="1143008" cy="158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0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5000666" y="4572018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51" name="TextBox 50"/>
          <p:cNvSpPr txBox="1"/>
          <p:nvPr/>
        </p:nvSpPr>
        <p:spPr>
          <a:xfrm>
            <a:off x="214282" y="285728"/>
            <a:ext cx="9058827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Смесь, состоящая из двух веществ, весит 18 кг.</a:t>
            </a:r>
          </a:p>
          <a:p>
            <a:r>
              <a:rPr lang="ru-RU" sz="2000" b="1" dirty="0" smtClean="0">
                <a:solidFill>
                  <a:srgbClr val="000000"/>
                </a:solidFill>
              </a:rPr>
              <a:t> После того, как из нее выделили 40 % первого вещества и 25 % </a:t>
            </a:r>
          </a:p>
          <a:p>
            <a:r>
              <a:rPr lang="ru-RU" sz="2000" b="1" dirty="0" smtClean="0">
                <a:solidFill>
                  <a:srgbClr val="000000"/>
                </a:solidFill>
              </a:rPr>
              <a:t>второго, в ней первого вещества стало столько же, сколько второго. </a:t>
            </a:r>
          </a:p>
          <a:p>
            <a:r>
              <a:rPr lang="ru-RU" sz="2000" b="1" dirty="0" smtClean="0">
                <a:solidFill>
                  <a:srgbClr val="000000"/>
                </a:solidFill>
              </a:rPr>
              <a:t>Сколько каждого вещества было в смеси</a:t>
            </a:r>
            <a:r>
              <a:rPr lang="en-US" sz="2000" b="1" dirty="0" smtClean="0">
                <a:solidFill>
                  <a:srgbClr val="000000"/>
                </a:solidFill>
              </a:rPr>
              <a:t>?</a:t>
            </a:r>
            <a:endParaRPr lang="ru-RU" sz="2000" b="1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5357818" y="3357562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18кг</a:t>
            </a:r>
            <a:endParaRPr lang="en-US" sz="2400" dirty="0"/>
          </a:p>
        </p:txBody>
      </p:sp>
      <p:sp>
        <p:nvSpPr>
          <p:cNvPr id="55" name="TextBox 54"/>
          <p:cNvSpPr txBox="1"/>
          <p:nvPr/>
        </p:nvSpPr>
        <p:spPr>
          <a:xfrm>
            <a:off x="2123728" y="2276872"/>
            <a:ext cx="11448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100-25</a:t>
            </a:r>
          </a:p>
          <a:p>
            <a:r>
              <a:rPr lang="ru-RU" sz="2400" dirty="0" smtClean="0"/>
              <a:t>=75%</a:t>
            </a:r>
            <a:endParaRPr lang="en-US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1285852" y="335756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/>
              <a:t>х</a:t>
            </a:r>
            <a:endParaRPr lang="en-US" sz="2800" dirty="0"/>
          </a:p>
        </p:txBody>
      </p:sp>
      <p:sp>
        <p:nvSpPr>
          <p:cNvPr id="57" name="TextBox 56"/>
          <p:cNvSpPr txBox="1"/>
          <p:nvPr/>
        </p:nvSpPr>
        <p:spPr>
          <a:xfrm>
            <a:off x="2500298" y="335756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err="1" smtClean="0"/>
              <a:t>у</a:t>
            </a:r>
            <a:endParaRPr lang="en-US" sz="2800" dirty="0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3143240" y="3643314"/>
          <a:ext cx="1638300" cy="1014412"/>
        </p:xfrm>
        <a:graphic>
          <a:graphicData uri="http://schemas.openxmlformats.org/presentationml/2006/ole">
            <p:oleObj spid="_x0000_s20483" name="Equation" r:id="rId3" imgW="888840" imgH="457200" progId="Equation.3">
              <p:embed/>
            </p:oleObj>
          </a:graphicData>
        </a:graphic>
      </p:graphicFrame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85720" y="5286388"/>
            <a:ext cx="8572530" cy="11079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Решив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систему  уравнений,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получаем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х=10, у=8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Ответ:10кг. 8кг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858280" cy="1228126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Свежие абрикосы содержат 80% воды по массе, а курага(сухие абрикосы)-12% воды. Сколько понадобится килограммов свежих абрикосов, чтобы получить 10 кг кураги?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1357290" y="2643182"/>
            <a:ext cx="6039968" cy="1143002"/>
            <a:chOff x="3214678" y="2643182"/>
            <a:chExt cx="5500726" cy="1143010"/>
          </a:xfrm>
        </p:grpSpPr>
        <p:sp>
          <p:nvSpPr>
            <p:cNvPr id="23559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80%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3560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23561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4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8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800" dirty="0" smtClean="0">
                  <a:latin typeface="Times New Roman" pitchFamily="18" charset="0"/>
                </a:rPr>
                <a:t>  12%</a:t>
              </a:r>
              <a:endParaRPr lang="ru-RU" sz="2800" dirty="0">
                <a:latin typeface="Times New Roman" pitchFamily="18" charset="0"/>
              </a:endParaRPr>
            </a:p>
          </p:txBody>
        </p:sp>
        <p:cxnSp>
          <p:nvCxnSpPr>
            <p:cNvPr id="23563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564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8974D-BB3E-4DE2-A7D8-AF68AB30034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95536" y="0"/>
            <a:ext cx="8229600" cy="1844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2214554"/>
            <a:ext cx="691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вода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786050" y="2214554"/>
            <a:ext cx="115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Сух. </a:t>
            </a:r>
            <a:r>
              <a:rPr lang="ru-RU" dirty="0" err="1" smtClean="0"/>
              <a:t>в-во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2214554"/>
            <a:ext cx="691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вода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072198" y="2214554"/>
            <a:ext cx="115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Сух. </a:t>
            </a:r>
            <a:r>
              <a:rPr lang="ru-RU" dirty="0" err="1" smtClean="0"/>
              <a:t>в-во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3000372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20%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286512" y="3071810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88%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46" y="1785926"/>
            <a:ext cx="1214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абрикосы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500694" y="1785926"/>
            <a:ext cx="865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курага</a:t>
            </a:r>
            <a:endParaRPr 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3143240" y="4500570"/>
          <a:ext cx="2147888" cy="1531937"/>
        </p:xfrm>
        <a:graphic>
          <a:graphicData uri="http://schemas.openxmlformats.org/presentationml/2006/ole">
            <p:oleObj spid="_x0000_s21506" name="Equation" r:id="rId3" imgW="927000" imgH="66024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357422" y="3929066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Х кг</a:t>
            </a:r>
            <a:endParaRPr lang="en-US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643570" y="3857628"/>
            <a:ext cx="705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10кг</a:t>
            </a:r>
            <a:endParaRPr lang="en-US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214942" y="5786454"/>
            <a:ext cx="3457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44 кг свежих абрикосов</a:t>
            </a:r>
            <a:endParaRPr lang="en-US" dirty="0"/>
          </a:p>
        </p:txBody>
      </p:sp>
      <p:grpSp>
        <p:nvGrpSpPr>
          <p:cNvPr id="26" name="Группа 22"/>
          <p:cNvGrpSpPr>
            <a:grpSpLocks/>
          </p:cNvGrpSpPr>
          <p:nvPr/>
        </p:nvGrpSpPr>
        <p:grpSpPr bwMode="auto">
          <a:xfrm>
            <a:off x="1403648" y="2636912"/>
            <a:ext cx="6039968" cy="1143002"/>
            <a:chOff x="3214678" y="2643182"/>
            <a:chExt cx="5500726" cy="1143010"/>
          </a:xfrm>
        </p:grpSpPr>
        <p:sp>
          <p:nvSpPr>
            <p:cNvPr id="27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80%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8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29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4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8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800" dirty="0" smtClean="0">
                  <a:latin typeface="Times New Roman" pitchFamily="18" charset="0"/>
                </a:rPr>
                <a:t>  12%</a:t>
              </a:r>
              <a:endParaRPr lang="ru-RU" sz="2800" dirty="0">
                <a:latin typeface="Times New Roman" pitchFamily="18" charset="0"/>
              </a:endParaRPr>
            </a:p>
          </p:txBody>
        </p:sp>
        <p:cxnSp>
          <p:nvCxnSpPr>
            <p:cNvPr id="30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31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285720" y="332656"/>
            <a:ext cx="8858280" cy="1228126"/>
          </a:xfrm>
        </p:spPr>
        <p:txBody>
          <a:bodyPr/>
          <a:lstStyle/>
          <a:p>
            <a:pPr algn="l"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Изюм получается в процессе сушки винограда .Сколько кг винограда  потребуется для получения 20 кг изюма, если виноград  содержит 90% воды , а изюм содержит 5% воды. </a:t>
            </a:r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1357290" y="2643182"/>
            <a:ext cx="6039968" cy="1143002"/>
            <a:chOff x="3214678" y="2643182"/>
            <a:chExt cx="5500726" cy="1143010"/>
          </a:xfrm>
        </p:grpSpPr>
        <p:sp>
          <p:nvSpPr>
            <p:cNvPr id="23559" name="Прямоугольник 15"/>
            <p:cNvSpPr>
              <a:spLocks noChangeArrowheads="1"/>
            </p:cNvSpPr>
            <p:nvPr/>
          </p:nvSpPr>
          <p:spPr bwMode="auto">
            <a:xfrm>
              <a:off x="3214678" y="2643182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400" dirty="0" smtClean="0">
                  <a:latin typeface="Times New Roman" pitchFamily="18" charset="0"/>
                </a:rPr>
                <a:t>   90%</a:t>
              </a:r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3560" name="TextBox 16"/>
            <p:cNvSpPr txBox="1">
              <a:spLocks noChangeArrowheads="1"/>
            </p:cNvSpPr>
            <p:nvPr/>
          </p:nvSpPr>
          <p:spPr bwMode="auto">
            <a:xfrm>
              <a:off x="5786446" y="2857496"/>
              <a:ext cx="64294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/>
                <a:t>=</a:t>
              </a:r>
            </a:p>
          </p:txBody>
        </p:sp>
        <p:sp>
          <p:nvSpPr>
            <p:cNvPr id="23561" name="Прямоугольник 17"/>
            <p:cNvSpPr>
              <a:spLocks noChangeArrowheads="1"/>
            </p:cNvSpPr>
            <p:nvPr/>
          </p:nvSpPr>
          <p:spPr bwMode="auto">
            <a:xfrm>
              <a:off x="6215074" y="2643184"/>
              <a:ext cx="2500330" cy="1143008"/>
            </a:xfrm>
            <a:prstGeom prst="rect">
              <a:avLst/>
            </a:prstGeom>
            <a:solidFill>
              <a:srgbClr val="00B8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800" dirty="0" smtClean="0">
                  <a:latin typeface="Times New Roman" pitchFamily="18" charset="0"/>
                </a:rPr>
                <a:t>   </a:t>
              </a:r>
            </a:p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ru-RU" sz="2800" dirty="0" smtClean="0">
                  <a:latin typeface="Times New Roman" pitchFamily="18" charset="0"/>
                </a:rPr>
                <a:t>    5%</a:t>
              </a:r>
              <a:endParaRPr lang="ru-RU" sz="2800" dirty="0">
                <a:latin typeface="Times New Roman" pitchFamily="18" charset="0"/>
              </a:endParaRPr>
            </a:p>
          </p:txBody>
        </p:sp>
        <p:cxnSp>
          <p:nvCxnSpPr>
            <p:cNvPr id="23563" name="Прямая соединительная линия 20"/>
            <p:cNvCxnSpPr>
              <a:cxnSpLocks noChangeShapeType="1"/>
            </p:cNvCxnSpPr>
            <p:nvPr/>
          </p:nvCxnSpPr>
          <p:spPr bwMode="auto">
            <a:xfrm rot="16200000" flipH="1">
              <a:off x="3857620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564" name="Прямая соединительная линия 21"/>
            <p:cNvCxnSpPr>
              <a:cxnSpLocks noChangeShapeType="1"/>
            </p:cNvCxnSpPr>
            <p:nvPr/>
          </p:nvCxnSpPr>
          <p:spPr bwMode="auto">
            <a:xfrm rot="16200000" flipH="1">
              <a:off x="6858016" y="3214686"/>
              <a:ext cx="114300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8974D-BB3E-4DE2-A7D8-AF68AB30034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95536" y="0"/>
            <a:ext cx="8229600" cy="1844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71604" y="2214554"/>
            <a:ext cx="691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вода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786050" y="2214554"/>
            <a:ext cx="115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Сух. </a:t>
            </a:r>
            <a:r>
              <a:rPr lang="ru-RU" dirty="0" err="1" smtClean="0"/>
              <a:t>в-во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00628" y="2214554"/>
            <a:ext cx="691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вода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072198" y="2214554"/>
            <a:ext cx="115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Сух. </a:t>
            </a:r>
            <a:r>
              <a:rPr lang="ru-RU" dirty="0" err="1" smtClean="0"/>
              <a:t>в-во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28926" y="3000372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10%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6357950" y="3000372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95%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46" y="1785926"/>
            <a:ext cx="1168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виноград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500694" y="1785926"/>
            <a:ext cx="747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изюм</a:t>
            </a:r>
            <a:endParaRPr lang="en-US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786050" y="4500570"/>
          <a:ext cx="2147888" cy="1531937"/>
        </p:xfrm>
        <a:graphic>
          <a:graphicData uri="http://schemas.openxmlformats.org/presentationml/2006/ole">
            <p:oleObj spid="_x0000_s22530" name="Equation" r:id="rId3" imgW="927000" imgH="66024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357422" y="3929066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Х кг</a:t>
            </a:r>
            <a:endParaRPr lang="en-US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643570" y="3857628"/>
            <a:ext cx="705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20кг</a:t>
            </a:r>
            <a:endParaRPr lang="en-US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214942" y="5786454"/>
            <a:ext cx="2756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Ответ: 190 кг винограда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</p:bldLst>
  </p:timing>
</p:sld>
</file>

<file path=ppt/theme/theme1.xml><?xml version="1.0" encoding="utf-8"?>
<a:theme xmlns:a="http://schemas.openxmlformats.org/drawingml/2006/main" name="Тема1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461</TotalTime>
  <Words>699</Words>
  <Application>Microsoft Office PowerPoint</Application>
  <PresentationFormat>Экран (4:3)</PresentationFormat>
  <Paragraphs>191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Тема1</vt:lpstr>
      <vt:lpstr>Формула</vt:lpstr>
      <vt:lpstr>Equation</vt:lpstr>
      <vt:lpstr>Решение задач на сплавы и растворы</vt:lpstr>
      <vt:lpstr>Компоненты задач на смеси и сплавы</vt:lpstr>
      <vt:lpstr>Решение задач с помощью модели - схемы</vt:lpstr>
      <vt:lpstr>Задача .  Имеется два сплава меди и свинца. Один сплав содержит 15% меди, а другой 65% меди. Сколько нужно взять каждого сплава, чтобы получилось 200г сплава, содержащего 30% меди?</vt:lpstr>
      <vt:lpstr>Слайд 5</vt:lpstr>
      <vt:lpstr>Слайд 6</vt:lpstr>
      <vt:lpstr>Слайд 7</vt:lpstr>
      <vt:lpstr>Свежие абрикосы содержат 80% воды по массе, а курага(сухие абрикосы)-12% воды. Сколько понадобится килограммов свежих абрикосов, чтобы получить 10 кг кураги?</vt:lpstr>
      <vt:lpstr>Изюм получается в процессе сушки винограда .Сколько кг винограда  потребуется для получения 20 кг изюма, если виноград  содержит 90% воды , а изюм содержит 5% воды. </vt:lpstr>
      <vt:lpstr>Решение задач с помощью таблицы</vt:lpstr>
      <vt:lpstr>Имеются два сосуда с растворами различной концентрации. Первый содержит 30кг раствора, а второй 20кг раствора. Если эти растворы смешать , то получится раствор, содержащий 68% кислоты. Если смешать равные массы этих растворов , то получится раствор, содержащий 70% кислоты. Сколько кг кислоты содержится в первом растворе?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на сплавы и растворы</dc:title>
  <dc:creator>1</dc:creator>
  <cp:lastModifiedBy>1</cp:lastModifiedBy>
  <cp:revision>43</cp:revision>
  <dcterms:created xsi:type="dcterms:W3CDTF">2018-02-24T08:56:55Z</dcterms:created>
  <dcterms:modified xsi:type="dcterms:W3CDTF">2018-02-27T22:07:50Z</dcterms:modified>
</cp:coreProperties>
</file>